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319" r:id="rId2"/>
    <p:sldId id="274" r:id="rId3"/>
    <p:sldId id="321" r:id="rId4"/>
    <p:sldId id="331" r:id="rId5"/>
    <p:sldId id="333" r:id="rId6"/>
    <p:sldId id="323" r:id="rId7"/>
    <p:sldId id="330" r:id="rId8"/>
    <p:sldId id="322" r:id="rId9"/>
    <p:sldId id="320" r:id="rId10"/>
    <p:sldId id="334" r:id="rId11"/>
    <p:sldId id="329" r:id="rId12"/>
    <p:sldId id="335" r:id="rId13"/>
    <p:sldId id="286" r:id="rId14"/>
    <p:sldId id="332" r:id="rId1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7"/>
    <a:srgbClr val="C8CBCE"/>
    <a:srgbClr val="E3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172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35-4DBD-BAA9-0471CD392F0F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Seria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Arkusz1!$C$2:$C$5</c:f>
              <c:numCache>
                <c:formatCode>General</c:formatCode>
                <c:ptCount val="4"/>
                <c:pt idx="0">
                  <c:v>2.4</c:v>
                </c:pt>
                <c:pt idx="1">
                  <c:v>8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35-4DBD-BAA9-0471CD392F0F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Seria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35-4DBD-BAA9-0471CD392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7509760"/>
        <c:axId val="77511296"/>
      </c:barChart>
      <c:catAx>
        <c:axId val="77509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l-PL" sz="900" b="0" i="0" u="none" strike="noStrike" kern="1200" baseline="0">
                <a:solidFill>
                  <a:srgbClr val="003767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pl-PL"/>
          </a:p>
        </c:txPr>
        <c:crossAx val="77511296"/>
        <c:crosses val="autoZero"/>
        <c:auto val="1"/>
        <c:lblAlgn val="ctr"/>
        <c:lblOffset val="100"/>
        <c:noMultiLvlLbl val="0"/>
      </c:catAx>
      <c:valAx>
        <c:axId val="77511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l-PL" sz="900" b="0" i="0" u="none" strike="noStrike" kern="1200" baseline="0">
                <a:solidFill>
                  <a:srgbClr val="003767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pl-PL"/>
          </a:p>
        </c:txPr>
        <c:crossAx val="7750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l-PL" sz="900" b="0" i="0" u="none" strike="noStrike" kern="1200" baseline="0">
              <a:solidFill>
                <a:srgbClr val="003767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pl-PL" sz="900" baseline="0">
          <a:solidFill>
            <a:srgbClr val="003767"/>
          </a:solidFill>
          <a:latin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D22-4588-B377-83189E344F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22-4588-B377-83189E344F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22-4588-B377-83189E344F2B}"/>
              </c:ext>
            </c:extLst>
          </c:dPt>
          <c:dPt>
            <c:idx val="3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22-4588-B377-83189E344F2B}"/>
              </c:ext>
            </c:extLst>
          </c:dPt>
          <c:cat>
            <c:strRef>
              <c:f>Arkusz1!$A$2:$A$5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22-4588-B377-83189E344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3767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pl-PL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C9209-3986-4F4F-9798-10F567A8CCA9}" type="datetimeFigureOut">
              <a:rPr lang="pl-PL" smtClean="0"/>
              <a:pPr/>
              <a:t>25.01.2023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D95-A86B-4031-854D-4CD9141382A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402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7C91-10B1-43B2-BE9C-19E168F96446}" type="datetimeFigureOut">
              <a:rPr lang="pl-PL" smtClean="0"/>
              <a:pPr/>
              <a:t>25.01.2023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FD56A-32A1-4D9A-BC80-736493FF959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868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FD56A-32A1-4D9A-BC80-736493FF959D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01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pg_logo_bial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25" y="1595000"/>
            <a:ext cx="2247641" cy="1625600"/>
          </a:xfrm>
          <a:prstGeom prst="rect">
            <a:avLst/>
          </a:prstGeom>
        </p:spPr>
      </p:pic>
      <p:sp>
        <p:nvSpPr>
          <p:cNvPr id="12" name="Tytuł 1"/>
          <p:cNvSpPr>
            <a:spLocks noGrp="1"/>
          </p:cNvSpPr>
          <p:nvPr>
            <p:ph type="title"/>
          </p:nvPr>
        </p:nvSpPr>
        <p:spPr>
          <a:xfrm>
            <a:off x="1807200" y="4406900"/>
            <a:ext cx="5565600" cy="1362075"/>
          </a:xfrm>
        </p:spPr>
        <p:txBody>
          <a:bodyPr anchor="t">
            <a:normAutofit/>
          </a:bodyPr>
          <a:lstStyle>
            <a:lvl1pPr algn="ctr">
              <a:defRPr sz="2600" b="0" cap="none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0"/>
          </p:nvPr>
        </p:nvSpPr>
        <p:spPr>
          <a:xfrm>
            <a:off x="1807201" y="5615473"/>
            <a:ext cx="5565600" cy="35547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1722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747486" y="2618438"/>
            <a:ext cx="4486914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5457370" y="1490510"/>
            <a:ext cx="3686629" cy="26350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5457370" y="4125600"/>
            <a:ext cx="3676620" cy="27358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6682696" y="257868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6677692" y="5337141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21" name="Tytuł 1"/>
          <p:cNvSpPr txBox="1">
            <a:spLocks/>
          </p:cNvSpPr>
          <p:nvPr userDrawn="1"/>
        </p:nvSpPr>
        <p:spPr>
          <a:xfrm>
            <a:off x="0" y="1490510"/>
            <a:ext cx="5457369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235773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747486" y="2618438"/>
            <a:ext cx="4486914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6677692" y="5337141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+mn-lt"/>
              </a:rPr>
              <a:t>foto</a:t>
            </a:r>
          </a:p>
        </p:txBody>
      </p:sp>
      <p:sp>
        <p:nvSpPr>
          <p:cNvPr id="10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11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  <p:sp>
        <p:nvSpPr>
          <p:cNvPr id="4" name="Symbol zastępczy obrazu online 3"/>
          <p:cNvSpPr>
            <a:spLocks noGrp="1"/>
          </p:cNvSpPr>
          <p:nvPr>
            <p:ph type="clipArt" sz="quarter" idx="12"/>
          </p:nvPr>
        </p:nvSpPr>
        <p:spPr>
          <a:xfrm>
            <a:off x="5427256" y="1439863"/>
            <a:ext cx="3716743" cy="26162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online 3"/>
          <p:cNvSpPr>
            <a:spLocks noGrp="1"/>
          </p:cNvSpPr>
          <p:nvPr>
            <p:ph type="clipArt" sz="quarter" idx="13"/>
          </p:nvPr>
        </p:nvSpPr>
        <p:spPr>
          <a:xfrm>
            <a:off x="5412703" y="4134338"/>
            <a:ext cx="3716743" cy="271236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3900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 hasCustomPrompt="1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Podsumowanie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aokrąglony prostokąt 12"/>
          <p:cNvSpPr/>
          <p:nvPr/>
        </p:nvSpPr>
        <p:spPr>
          <a:xfrm>
            <a:off x="1553262" y="4163012"/>
            <a:ext cx="6214358" cy="97483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Zaokrąglony prostokąt 15"/>
          <p:cNvSpPr/>
          <p:nvPr/>
        </p:nvSpPr>
        <p:spPr>
          <a:xfrm>
            <a:off x="1542952" y="2281288"/>
            <a:ext cx="6214358" cy="861477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Zaokrąglony prostokąt 18"/>
          <p:cNvSpPr/>
          <p:nvPr/>
        </p:nvSpPr>
        <p:spPr>
          <a:xfrm>
            <a:off x="1548472" y="3239588"/>
            <a:ext cx="6214358" cy="814387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Zaokrąglony prostokąt 21"/>
          <p:cNvSpPr/>
          <p:nvPr/>
        </p:nvSpPr>
        <p:spPr>
          <a:xfrm>
            <a:off x="1542952" y="1301624"/>
            <a:ext cx="6214358" cy="87542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Zaokrąglony prostokąt 24"/>
          <p:cNvSpPr/>
          <p:nvPr userDrawn="1"/>
        </p:nvSpPr>
        <p:spPr>
          <a:xfrm>
            <a:off x="1540562" y="5250193"/>
            <a:ext cx="6214358" cy="87542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1836126" y="1579564"/>
            <a:ext cx="4916488" cy="4619625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21877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raz 27" descr="dewiza kolor oś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0" y="2311400"/>
            <a:ext cx="2170405" cy="25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817298"/>
            <a:ext cx="6858000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 txBox="1">
            <a:spLocks/>
          </p:cNvSpPr>
          <p:nvPr userDrawn="1"/>
        </p:nvSpPr>
        <p:spPr>
          <a:xfrm>
            <a:off x="0" y="1431395"/>
            <a:ext cx="9144000" cy="794956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252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  <p:sp>
        <p:nvSpPr>
          <p:cNvPr id="7" name="pole tekstowe 6"/>
          <p:cNvSpPr txBox="1"/>
          <p:nvPr userDrawn="1"/>
        </p:nvSpPr>
        <p:spPr>
          <a:xfrm>
            <a:off x="8384147" y="6310648"/>
            <a:ext cx="4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594EAF-796E-4D13-AF59-BF18ED1786B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372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Wykres 27"/>
          <p:cNvGraphicFramePr/>
          <p:nvPr userDrawn="1">
            <p:extLst>
              <p:ext uri="{D42A27DB-BD31-4B8C-83A1-F6EECF244321}">
                <p14:modId xmlns:p14="http://schemas.microsoft.com/office/powerpoint/2010/main" val="4085736609"/>
              </p:ext>
            </p:extLst>
          </p:nvPr>
        </p:nvGraphicFramePr>
        <p:xfrm>
          <a:off x="772824" y="2534934"/>
          <a:ext cx="7674489" cy="3473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387905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graphicFrame>
        <p:nvGraphicFramePr>
          <p:cNvPr id="5" name="Wykres 4"/>
          <p:cNvGraphicFramePr/>
          <p:nvPr userDrawn="1">
            <p:extLst>
              <p:ext uri="{D42A27DB-BD31-4B8C-83A1-F6EECF244321}">
                <p14:modId xmlns:p14="http://schemas.microsoft.com/office/powerpoint/2010/main" val="173845463"/>
              </p:ext>
            </p:extLst>
          </p:nvPr>
        </p:nvGraphicFramePr>
        <p:xfrm>
          <a:off x="475666" y="2606400"/>
          <a:ext cx="4449600" cy="296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5435600" y="2254250"/>
            <a:ext cx="3514725" cy="3059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</p:spTree>
    <p:extLst>
      <p:ext uri="{BB962C8B-B14F-4D97-AF65-F5344CB8AC3E}">
        <p14:creationId xmlns:p14="http://schemas.microsoft.com/office/powerpoint/2010/main" val="409984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3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887865" y="2704770"/>
            <a:ext cx="3514725" cy="3059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</p:spTree>
    <p:extLst>
      <p:ext uri="{BB962C8B-B14F-4D97-AF65-F5344CB8AC3E}">
        <p14:creationId xmlns:p14="http://schemas.microsoft.com/office/powerpoint/2010/main" val="83381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iek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23268196"/>
              </p:ext>
            </p:extLst>
          </p:nvPr>
        </p:nvGraphicFramePr>
        <p:xfrm>
          <a:off x="841375" y="2517775"/>
          <a:ext cx="471963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kusz" r:id="rId3" imgW="3057635" imgH="1304857" progId="Excel.Sheet.12">
                  <p:embed/>
                </p:oleObj>
              </mc:Choice>
              <mc:Fallback>
                <p:oleObj name="Arkusz" r:id="rId3" imgW="3057635" imgH="1304857" progId="Excel.Sheet.12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517775"/>
                        <a:ext cx="4719638" cy="2012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3767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95072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7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  <p:sp>
        <p:nvSpPr>
          <p:cNvPr id="4" name="Symbol zastępczy tabeli 3"/>
          <p:cNvSpPr>
            <a:spLocks noGrp="1"/>
          </p:cNvSpPr>
          <p:nvPr>
            <p:ph type="tbl" sz="quarter" idx="12"/>
          </p:nvPr>
        </p:nvSpPr>
        <p:spPr>
          <a:xfrm>
            <a:off x="523021" y="2368428"/>
            <a:ext cx="4602163" cy="38909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54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452900" y="2032438"/>
            <a:ext cx="6858000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0" y="4612935"/>
            <a:ext cx="2959200" cy="22510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 userDrawn="1"/>
        </p:nvSpPr>
        <p:spPr>
          <a:xfrm>
            <a:off x="2959200" y="4612935"/>
            <a:ext cx="3254400" cy="224620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6213600" y="4615266"/>
            <a:ext cx="2920390" cy="224620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7140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6" name="Tytuł 1"/>
          <p:cNvSpPr txBox="1">
            <a:spLocks/>
          </p:cNvSpPr>
          <p:nvPr userDrawn="1"/>
        </p:nvSpPr>
        <p:spPr>
          <a:xfrm>
            <a:off x="39684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7105812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9547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3298824" y="1630249"/>
            <a:ext cx="5012075" cy="2057951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0" y="4310743"/>
            <a:ext cx="2959200" cy="25532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 userDrawn="1"/>
        </p:nvSpPr>
        <p:spPr>
          <a:xfrm>
            <a:off x="0" y="1630249"/>
            <a:ext cx="2959200" cy="2680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7140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6" name="Tytuł 1"/>
          <p:cNvSpPr txBox="1">
            <a:spLocks/>
          </p:cNvSpPr>
          <p:nvPr userDrawn="1"/>
        </p:nvSpPr>
        <p:spPr>
          <a:xfrm>
            <a:off x="714013" y="2714175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116443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4E4C-188F-43B4-9E25-398DACDF141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079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701" r:id="rId4"/>
    <p:sldLayoutId id="2147483702" r:id="rId5"/>
    <p:sldLayoutId id="2147483699" r:id="rId6"/>
    <p:sldLayoutId id="2147483703" r:id="rId7"/>
    <p:sldLayoutId id="2147483687" r:id="rId8"/>
    <p:sldLayoutId id="2147483700" r:id="rId9"/>
    <p:sldLayoutId id="2147483697" r:id="rId10"/>
    <p:sldLayoutId id="2147483705" r:id="rId11"/>
    <p:sldLayoutId id="2147483704" r:id="rId12"/>
    <p:sldLayoutId id="214748369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49644" y="3526971"/>
            <a:ext cx="7825946" cy="712519"/>
          </a:xfrm>
        </p:spPr>
        <p:txBody>
          <a:bodyPr>
            <a:normAutofit fontScale="90000"/>
          </a:bodyPr>
          <a:lstStyle/>
          <a:p>
            <a:r>
              <a:rPr lang="pl-PL" sz="3100" b="1" dirty="0">
                <a:latin typeface="Arial" panose="020B0604020202020204" pitchFamily="34" charset="0"/>
                <a:cs typeface="Arial" panose="020B0604020202020204" pitchFamily="34" charset="0"/>
              </a:rPr>
              <a:t>Kalkulator Centylowy</a:t>
            </a:r>
            <a:b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1461051" y="5723908"/>
            <a:ext cx="6221897" cy="820954"/>
          </a:xfrm>
        </p:spPr>
        <p:txBody>
          <a:bodyPr>
            <a:normAutofit/>
          </a:bodyPr>
          <a:lstStyle/>
          <a:p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26.01.2023 r.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BBF2D89-D555-99F5-E70F-AD5075216F02}"/>
              </a:ext>
            </a:extLst>
          </p:cNvPr>
          <p:cNvSpPr txBox="1"/>
          <p:nvPr/>
        </p:nvSpPr>
        <p:spPr>
          <a:xfrm>
            <a:off x="2056775" y="4059655"/>
            <a:ext cx="521168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Autorzy: </a:t>
            </a:r>
            <a:b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Aleksandra Rykowska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Magdalena </a:t>
            </a:r>
            <a:r>
              <a:rPr lang="pl-PL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Podlińska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Kamil </a:t>
            </a:r>
            <a:r>
              <a:rPr lang="pl-PL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Myćka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Aleksandra Piąstka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Radosław Szarafiński</a:t>
            </a:r>
          </a:p>
          <a:p>
            <a:pPr algn="ctr"/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Opiekun pracy: Barbara Stawarz-Graczyk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959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DB9FE0-60C8-99EB-8539-4A7305EE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57EE02-E418-7E54-2D42-0798CC6F4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20" y="1687760"/>
            <a:ext cx="5964865" cy="406715"/>
          </a:xfrm>
        </p:spPr>
        <p:txBody>
          <a:bodyPr>
            <a:normAutofit/>
          </a:bodyPr>
          <a:lstStyle/>
          <a:p>
            <a:r>
              <a:rPr lang="pl-PL" dirty="0"/>
              <a:t>Wprowadzenie podstawowych funkcji do kodu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5C6EA7C-4BF6-33CB-526B-C64DD67F3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1" y="2419110"/>
            <a:ext cx="4385349" cy="422010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635BE99-474C-C5E6-0803-0794769FA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5" y="3715474"/>
            <a:ext cx="3576614" cy="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6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z tytułu">
            <a:hlinkClick r:id="" action="ppaction://media"/>
            <a:extLst>
              <a:ext uri="{FF2B5EF4-FFF2-40B4-BE49-F238E27FC236}">
                <a16:creationId xmlns:a16="http://schemas.microsoft.com/office/drawing/2014/main" id="{3F620E16-C921-4AD4-BFF2-E043EDDFA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D3238F-9FEC-7AA7-2678-43AB839E6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4BEB7C-611B-81F7-DF05-230F7A184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806411"/>
            <a:ext cx="6858000" cy="3060989"/>
          </a:xfrm>
        </p:spPr>
        <p:txBody>
          <a:bodyPr>
            <a:normAutofit/>
          </a:bodyPr>
          <a:lstStyle/>
          <a:p>
            <a:r>
              <a:rPr lang="pl-PL" dirty="0"/>
              <a:t>Bardziej zaawansowany wygląd interfejsu</a:t>
            </a:r>
          </a:p>
          <a:p>
            <a:endParaRPr lang="pl-PL" dirty="0"/>
          </a:p>
          <a:p>
            <a:r>
              <a:rPr lang="pl-PL" dirty="0"/>
              <a:t>Udoskonalenie kodu kalkulatora centylowego</a:t>
            </a:r>
          </a:p>
          <a:p>
            <a:endParaRPr lang="pl-PL" dirty="0"/>
          </a:p>
          <a:p>
            <a:r>
              <a:rPr lang="pl-PL" dirty="0"/>
              <a:t>Dodanie punktu wynikowego na siatce</a:t>
            </a:r>
          </a:p>
          <a:p>
            <a:endParaRPr lang="pl-PL" dirty="0"/>
          </a:p>
          <a:p>
            <a:r>
              <a:rPr lang="pl-PL" dirty="0"/>
              <a:t>Baza danych użytkowników</a:t>
            </a:r>
          </a:p>
          <a:p>
            <a:endParaRPr lang="pl-PL" dirty="0"/>
          </a:p>
          <a:p>
            <a:r>
              <a:rPr lang="pl-PL" dirty="0"/>
              <a:t>Książeczka zdrowia dziecka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719FD5D-6DF4-93FE-EDD1-591D3AC5A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Kierunki dalszych prac</a:t>
            </a:r>
          </a:p>
        </p:txBody>
      </p:sp>
    </p:spTree>
    <p:extLst>
      <p:ext uri="{BB962C8B-B14F-4D97-AF65-F5344CB8AC3E}">
        <p14:creationId xmlns:p14="http://schemas.microsoft.com/office/powerpoint/2010/main" val="290768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2963869"/>
            <a:ext cx="6858000" cy="3387559"/>
          </a:xfrm>
        </p:spPr>
        <p:txBody>
          <a:bodyPr>
            <a:normAutofit/>
          </a:bodyPr>
          <a:lstStyle/>
          <a:p>
            <a:r>
              <a:rPr lang="pl-PL" dirty="0" err="1">
                <a:effectLst/>
              </a:rPr>
              <a:t>https</a:t>
            </a:r>
            <a:r>
              <a:rPr lang="pl-PL" dirty="0">
                <a:effectLst/>
              </a:rPr>
              <a:t>://</a:t>
            </a:r>
            <a:r>
              <a:rPr lang="pl-PL" dirty="0" err="1">
                <a:effectLst/>
              </a:rPr>
              <a:t>www.who.int</a:t>
            </a:r>
            <a:r>
              <a:rPr lang="pl-PL" dirty="0">
                <a:effectLst/>
              </a:rPr>
              <a:t>/</a:t>
            </a:r>
            <a:r>
              <a:rPr lang="pl-PL" dirty="0" err="1">
                <a:effectLst/>
              </a:rPr>
              <a:t>tools</a:t>
            </a:r>
            <a:r>
              <a:rPr lang="pl-PL" dirty="0">
                <a:effectLst/>
              </a:rPr>
              <a:t>/</a:t>
            </a:r>
            <a:r>
              <a:rPr lang="pl-PL" dirty="0" err="1">
                <a:effectLst/>
              </a:rPr>
              <a:t>child-growth-standards</a:t>
            </a:r>
            <a:r>
              <a:rPr lang="pl-PL" dirty="0">
                <a:effectLst/>
              </a:rPr>
              <a:t>/</a:t>
            </a:r>
            <a:r>
              <a:rPr lang="pl-PL" dirty="0" err="1">
                <a:effectLst/>
              </a:rPr>
              <a:t>standards</a:t>
            </a:r>
            <a:r>
              <a:rPr lang="pl-PL" dirty="0">
                <a:effectLst/>
              </a:rPr>
              <a:t>/</a:t>
            </a:r>
            <a:r>
              <a:rPr lang="pl-PL" dirty="0" err="1">
                <a:effectLst/>
              </a:rPr>
              <a:t>weight</a:t>
            </a:r>
            <a:r>
              <a:rPr lang="pl-PL" dirty="0">
                <a:effectLst/>
              </a:rPr>
              <a:t>-for-</a:t>
            </a:r>
            <a:r>
              <a:rPr lang="pl-PL" dirty="0" err="1">
                <a:effectLst/>
              </a:rPr>
              <a:t>age</a:t>
            </a:r>
            <a:r>
              <a:rPr lang="pl-PL" dirty="0">
                <a:effectLst/>
              </a:rPr>
              <a:t> </a:t>
            </a:r>
          </a:p>
          <a:p>
            <a:pPr marL="0" indent="0">
              <a:buNone/>
            </a:pPr>
            <a:endParaRPr lang="pl-PL" dirty="0">
              <a:effectLst/>
            </a:endParaRPr>
          </a:p>
          <a:p>
            <a:r>
              <a:rPr lang="pl-PL" dirty="0" err="1">
                <a:effectLst/>
              </a:rPr>
              <a:t>https</a:t>
            </a:r>
            <a:r>
              <a:rPr lang="pl-PL" dirty="0">
                <a:effectLst/>
              </a:rPr>
              <a:t>://</a:t>
            </a:r>
            <a:r>
              <a:rPr lang="pl-PL" dirty="0" err="1">
                <a:effectLst/>
              </a:rPr>
              <a:t>www.dziecizdrowoodzywione.pl</a:t>
            </a:r>
            <a:r>
              <a:rPr lang="pl-PL" dirty="0">
                <a:effectLst/>
              </a:rPr>
              <a:t>/</a:t>
            </a:r>
            <a:r>
              <a:rPr lang="pl-PL" dirty="0" err="1">
                <a:effectLst/>
              </a:rPr>
              <a:t>wp-content</a:t>
            </a:r>
            <a:r>
              <a:rPr lang="pl-PL" dirty="0">
                <a:effectLst/>
              </a:rPr>
              <a:t>/</a:t>
            </a:r>
            <a:r>
              <a:rPr lang="pl-PL" dirty="0" err="1">
                <a:effectLst/>
              </a:rPr>
              <a:t>uploads</a:t>
            </a:r>
            <a:r>
              <a:rPr lang="pl-PL" dirty="0">
                <a:effectLst/>
              </a:rPr>
              <a:t>/2020/05/SIATKI-WHO-OLA-i-</a:t>
            </a:r>
            <a:r>
              <a:rPr lang="pl-PL" dirty="0" err="1">
                <a:effectLst/>
              </a:rPr>
              <a:t>OLAF.pdf</a:t>
            </a:r>
            <a:endParaRPr lang="pl-PL" dirty="0">
              <a:effectLst/>
            </a:endParaRPr>
          </a:p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9721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AF834D-3225-37C7-1073-18CB6582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92" y="4418775"/>
            <a:ext cx="6078016" cy="1362075"/>
          </a:xfrm>
        </p:spPr>
        <p:txBody>
          <a:bodyPr>
            <a:normAutofit/>
          </a:bodyPr>
          <a:lstStyle/>
          <a:p>
            <a:r>
              <a:rPr lang="pl-PL" sz="4400" dirty="0"/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110960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2817297"/>
            <a:ext cx="6858000" cy="3503974"/>
          </a:xfrm>
        </p:spPr>
        <p:txBody>
          <a:bodyPr>
            <a:normAutofit/>
          </a:bodyPr>
          <a:lstStyle/>
          <a:p>
            <a:r>
              <a:rPr lang="pl-PL" sz="2000" dirty="0"/>
              <a:t>Informacje o projekcie</a:t>
            </a:r>
          </a:p>
          <a:p>
            <a:r>
              <a:rPr lang="pl-PL" sz="2000" dirty="0"/>
              <a:t>Harmonogram prac</a:t>
            </a:r>
          </a:p>
          <a:p>
            <a:r>
              <a:rPr lang="pl-PL" sz="2000" dirty="0"/>
              <a:t>Dokumentacja</a:t>
            </a:r>
          </a:p>
          <a:p>
            <a:r>
              <a:rPr lang="pl-PL" sz="2000" dirty="0"/>
              <a:t>Opis zebranej wiedzy teoretycznej</a:t>
            </a:r>
          </a:p>
          <a:p>
            <a:r>
              <a:rPr lang="pl-PL" sz="2000" dirty="0"/>
              <a:t>Rozeznanie rynku</a:t>
            </a:r>
          </a:p>
          <a:p>
            <a:r>
              <a:rPr lang="pl-PL" sz="2000" dirty="0"/>
              <a:t>Tworzenie aplikacji</a:t>
            </a:r>
          </a:p>
          <a:p>
            <a:r>
              <a:rPr lang="pl-PL" sz="2000" dirty="0"/>
              <a:t>Prezentacja działania aplikacji</a:t>
            </a:r>
          </a:p>
          <a:p>
            <a:r>
              <a:rPr lang="pl-PL" sz="2000" dirty="0"/>
              <a:t>Kierunki dalszych prac</a:t>
            </a:r>
          </a:p>
          <a:p>
            <a:pPr lvl="1"/>
            <a:endParaRPr lang="pl-PL" sz="19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</p:spTree>
    <p:extLst>
      <p:ext uri="{BB962C8B-B14F-4D97-AF65-F5344CB8AC3E}">
        <p14:creationId xmlns:p14="http://schemas.microsoft.com/office/powerpoint/2010/main" val="139721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6250A2-B926-2A7B-4CF1-201F6F58E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937E16-9B08-4F7C-33B2-DC1E9D2BE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63" y="2810189"/>
            <a:ext cx="2671736" cy="210465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800" dirty="0">
                <a:latin typeface="+mn-lt"/>
              </a:rPr>
              <a:t>Etap A – rozeznanie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800" dirty="0">
                <a:latin typeface="+mn-lt"/>
              </a:rPr>
              <a:t>(18.10.2022 – 27.11.2022)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800" dirty="0">
                <a:latin typeface="+mn-lt"/>
              </a:rPr>
              <a:t>Dokumentacja wstępna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800" dirty="0">
                <a:latin typeface="+mn-lt"/>
              </a:rPr>
              <a:t>Rozeznanie rynku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800" dirty="0">
                <a:latin typeface="+mn-lt"/>
              </a:rPr>
              <a:t>Poszerzenie wiedzy teoretycznej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293CE11-BA7F-1671-7114-5E267EAE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Harmonogram prac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757CCCE-D46E-5843-EC17-D9463C156258}"/>
              </a:ext>
            </a:extLst>
          </p:cNvPr>
          <p:cNvSpPr txBox="1"/>
          <p:nvPr/>
        </p:nvSpPr>
        <p:spPr>
          <a:xfrm>
            <a:off x="2926978" y="3638946"/>
            <a:ext cx="302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Etap B  - realizacja projektu</a:t>
            </a:r>
          </a:p>
          <a:p>
            <a:r>
              <a:rPr lang="pl-PL" b="1" dirty="0"/>
              <a:t>(28.11.2022 – 04.01.2023)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Zarys wizualny aplikacji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Wprowadzenie podstawowych funkcji do kodu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Dodanie siatek centylowych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Ulepszenie interfejsu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DFF457C-08EF-6D60-FF4C-ED390DDAB715}"/>
              </a:ext>
            </a:extLst>
          </p:cNvPr>
          <p:cNvSpPr txBox="1"/>
          <p:nvPr/>
        </p:nvSpPr>
        <p:spPr>
          <a:xfrm>
            <a:off x="5952178" y="2761783"/>
            <a:ext cx="3127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Etap C – podsumowanie efektów pracy</a:t>
            </a:r>
          </a:p>
          <a:p>
            <a:r>
              <a:rPr lang="pl-PL" b="1" dirty="0"/>
              <a:t>(04.01.2023 – 22.01.2023)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Dokumentacja końcowa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Plakat informacyjny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b="1" dirty="0"/>
              <a:t>Prezentacja wyników prac</a:t>
            </a:r>
          </a:p>
        </p:txBody>
      </p:sp>
    </p:spTree>
    <p:extLst>
      <p:ext uri="{BB962C8B-B14F-4D97-AF65-F5344CB8AC3E}">
        <p14:creationId xmlns:p14="http://schemas.microsoft.com/office/powerpoint/2010/main" val="387713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C89C73-FBCC-A300-59AF-BA118F581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2897E82-FFD5-5348-6699-FFEF6D418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2793030"/>
            <a:ext cx="7696200" cy="2557903"/>
          </a:xfrm>
        </p:spPr>
        <p:txBody>
          <a:bodyPr>
            <a:normAutofit/>
          </a:bodyPr>
          <a:lstStyle/>
          <a:p>
            <a:r>
              <a:rPr lang="pl-PL" dirty="0"/>
              <a:t>Celem projektu jest opracowanie aplikacji komputerowej, w której po wprowadzeniu danych dziecka (płeć, wzrost, waga) będzie można sprawdzić, czy rozwija się ono prawidłowo (wykorzystując siatki centylowe).</a:t>
            </a:r>
          </a:p>
          <a:p>
            <a:endParaRPr lang="pl-PL" dirty="0"/>
          </a:p>
          <a:p>
            <a:r>
              <a:rPr lang="pl-PL" dirty="0"/>
              <a:t>Głównymi odbiorcami są rodzice z dziećmi do 18. roku życia.</a:t>
            </a:r>
          </a:p>
          <a:p>
            <a:endParaRPr lang="pl-PL" dirty="0"/>
          </a:p>
          <a:p>
            <a:r>
              <a:rPr lang="pl-PL" dirty="0"/>
              <a:t>Aplikacja została opracowana w języku </a:t>
            </a:r>
            <a:r>
              <a:rPr lang="pl-PL" dirty="0" err="1"/>
              <a:t>Python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3736898-EB1A-2354-8C0F-40D71047A5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Wstępne informacje o projekcie</a:t>
            </a:r>
          </a:p>
        </p:txBody>
      </p:sp>
    </p:spTree>
    <p:extLst>
      <p:ext uri="{BB962C8B-B14F-4D97-AF65-F5344CB8AC3E}">
        <p14:creationId xmlns:p14="http://schemas.microsoft.com/office/powerpoint/2010/main" val="167274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9C03A-F8F3-E0A2-268C-813E36F7F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2182FD0-267D-3F9D-DA9A-D68A99A2F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00" y="2896757"/>
            <a:ext cx="8001000" cy="3189963"/>
          </a:xfrm>
        </p:spPr>
        <p:txBody>
          <a:bodyPr>
            <a:normAutofit/>
          </a:bodyPr>
          <a:lstStyle/>
          <a:p>
            <a:r>
              <a:rPr lang="pl-PL" dirty="0"/>
              <a:t>Informacje o projekcie (</a:t>
            </a:r>
            <a:r>
              <a:rPr lang="pl-PL" dirty="0" err="1"/>
              <a:t>IoP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/>
              <a:t>Harmonogram szczegółowy i specyfikacja wymagań (</a:t>
            </a:r>
            <a:r>
              <a:rPr lang="pl-PL" dirty="0" err="1"/>
              <a:t>HSiSW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/>
              <a:t>Dokumentacja techniczna produktu (DTP)</a:t>
            </a:r>
          </a:p>
          <a:p>
            <a:endParaRPr lang="pl-PL" dirty="0"/>
          </a:p>
          <a:p>
            <a:r>
              <a:rPr lang="pl-PL" dirty="0"/>
              <a:t>Raport semestralny (RS)</a:t>
            </a:r>
          </a:p>
          <a:p>
            <a:endParaRPr lang="pl-PL" dirty="0"/>
          </a:p>
          <a:p>
            <a:r>
              <a:rPr lang="pl-PL" dirty="0"/>
              <a:t>Plakat informacyjny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D507B1B-B875-53FB-EB61-06DA6DEEE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Dokumentacja </a:t>
            </a:r>
          </a:p>
        </p:txBody>
      </p:sp>
    </p:spTree>
    <p:extLst>
      <p:ext uri="{BB962C8B-B14F-4D97-AF65-F5344CB8AC3E}">
        <p14:creationId xmlns:p14="http://schemas.microsoft.com/office/powerpoint/2010/main" val="6322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83C4DE-73B3-A17B-635F-734A6B9A6C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B407DC6-C3BE-217B-FF33-589FD6770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7165" y="3081867"/>
            <a:ext cx="6680200" cy="2540000"/>
          </a:xfrm>
        </p:spPr>
        <p:txBody>
          <a:bodyPr>
            <a:normAutofit/>
          </a:bodyPr>
          <a:lstStyle/>
          <a:p>
            <a:r>
              <a:rPr lang="pl-PL" dirty="0"/>
              <a:t>Siatki centylowe to wykresy obrazujące fizyczny rozwój dzieci.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W zależności od płci mogą uwzględniać różne parametry takie jak wzrost, masa ciała, ciśnienie krwi, parametr BMI itd.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Przy regularnym sprawdzaniu tych cech na siatkach centylowych możemy obserwować, czy rozwój dziecka jest prawidłowy.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C7E631B-3417-A25D-7086-5C654D413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443" y="1694517"/>
            <a:ext cx="4189412" cy="406715"/>
          </a:xfrm>
        </p:spPr>
        <p:txBody>
          <a:bodyPr/>
          <a:lstStyle/>
          <a:p>
            <a:r>
              <a:rPr lang="pl-PL" dirty="0"/>
              <a:t>Czym są siatki centylowe?</a:t>
            </a:r>
          </a:p>
        </p:txBody>
      </p:sp>
    </p:spTree>
    <p:extLst>
      <p:ext uri="{BB962C8B-B14F-4D97-AF65-F5344CB8AC3E}">
        <p14:creationId xmlns:p14="http://schemas.microsoft.com/office/powerpoint/2010/main" val="403812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CD8B71-9574-3486-28ED-028BCE4E67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2F07A70-22FE-B406-C3CA-3E2191655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220" y="3225733"/>
            <a:ext cx="6646333" cy="2928746"/>
          </a:xfrm>
        </p:spPr>
        <p:txBody>
          <a:bodyPr/>
          <a:lstStyle/>
          <a:p>
            <a:r>
              <a:rPr lang="pl-PL" dirty="0"/>
              <a:t>Standardy WHO - należy korzystać z nich przez pierwsze 3 lata życia dziecka.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Standardy opracowane przez Centrum Zdrowia Dziecka         (OLA-OLAF) – należy korzystać z nich od 3 do 18 roku życia.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30D211C-44CE-1074-010F-01278ACBE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5780374" cy="406715"/>
          </a:xfrm>
        </p:spPr>
        <p:txBody>
          <a:bodyPr>
            <a:normAutofit/>
          </a:bodyPr>
          <a:lstStyle/>
          <a:p>
            <a:r>
              <a:rPr lang="pl-PL" dirty="0"/>
              <a:t>Normy siatek centylowych stosowane w Polsce</a:t>
            </a:r>
          </a:p>
        </p:txBody>
      </p:sp>
    </p:spTree>
    <p:extLst>
      <p:ext uri="{BB962C8B-B14F-4D97-AF65-F5344CB8AC3E}">
        <p14:creationId xmlns:p14="http://schemas.microsoft.com/office/powerpoint/2010/main" val="3470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0872B8-6006-35DF-9573-CB23D9372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4C4F420-CE04-986E-021C-489356205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21" y="2344506"/>
            <a:ext cx="6858000" cy="1655762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5E582E1-1D42-A32D-C1C2-F716A5BEB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Rozeznanie rynku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BDA15AB-0F05-33EB-3A56-595D28E37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54" y="2285726"/>
            <a:ext cx="5493492" cy="45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4B0CC6-18B5-2750-56B0-91CD051A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00ABE07-9054-5B57-16DB-912B936A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Wstępny zarys wizualny projektu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48FBBF7-E33C-497D-A1AF-55BC3C611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5" y="2507855"/>
            <a:ext cx="6968067" cy="39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5209"/>
      </p:ext>
    </p:extLst>
  </p:cSld>
  <p:clrMapOvr>
    <a:masterClrMapping/>
  </p:clrMapOvr>
</p:sld>
</file>

<file path=ppt/theme/theme1.xml><?xml version="1.0" encoding="utf-8"?>
<a:theme xmlns:a="http://schemas.openxmlformats.org/drawingml/2006/main" name="PG">
  <a:themeElements>
    <a:clrScheme name="PG">
      <a:dk1>
        <a:srgbClr val="003767"/>
      </a:dk1>
      <a:lt1>
        <a:sysClr val="window" lastClr="FFFFFF"/>
      </a:lt1>
      <a:dk2>
        <a:srgbClr val="44546A"/>
      </a:dk2>
      <a:lt2>
        <a:srgbClr val="E7E6E6"/>
      </a:lt2>
      <a:accent1>
        <a:srgbClr val="E31B23"/>
      </a:accent1>
      <a:accent2>
        <a:srgbClr val="003767"/>
      </a:accent2>
      <a:accent3>
        <a:srgbClr val="B9DEFF"/>
      </a:accent3>
      <a:accent4>
        <a:srgbClr val="737577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standardowy 2">
      <a:majorFont>
        <a:latin typeface="SanukPro-Medium"/>
        <a:ea typeface=""/>
        <a:cs typeface=""/>
      </a:majorFont>
      <a:minorFont>
        <a:latin typeface="SanukPro-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3" id="{D0BDE39D-86B0-4351-98C7-2F0027CEB9D1}" vid="{8DEA3497-1FC6-4C77-8314-304DE8BC651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</Template>
  <TotalTime>905</TotalTime>
  <Words>381</Words>
  <Application>Microsoft Office PowerPoint</Application>
  <PresentationFormat>Pokaz na ekranie (4:3)</PresentationFormat>
  <Paragraphs>89</Paragraphs>
  <Slides>14</Slides>
  <Notes>1</Notes>
  <HiddenSlides>0</HiddenSlides>
  <MMClips>1</MMClips>
  <ScaleCrop>false</ScaleCrop>
  <HeadingPairs>
    <vt:vector size="8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1" baseType="lpstr">
      <vt:lpstr>Arial</vt:lpstr>
      <vt:lpstr>Calibri</vt:lpstr>
      <vt:lpstr>SanukPro-Light</vt:lpstr>
      <vt:lpstr>SanukPro-Medium</vt:lpstr>
      <vt:lpstr>Wingdings</vt:lpstr>
      <vt:lpstr>PG</vt:lpstr>
      <vt:lpstr>Arkusz</vt:lpstr>
      <vt:lpstr>Kalkulator Centylowy 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Prezentacja programu PowerPoint</vt:lpstr>
      <vt:lpstr>Kalkulator Centylowy</vt:lpstr>
      <vt:lpstr>Kalkulator Centylowy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</dc:creator>
  <cp:lastModifiedBy>Aleksandra Rykowska, s184616</cp:lastModifiedBy>
  <cp:revision>121</cp:revision>
  <dcterms:created xsi:type="dcterms:W3CDTF">2017-05-26T10:51:07Z</dcterms:created>
  <dcterms:modified xsi:type="dcterms:W3CDTF">2023-01-25T06:52:28Z</dcterms:modified>
</cp:coreProperties>
</file>